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9"/>
  </p:notesMasterIdLst>
  <p:sldIdLst>
    <p:sldId id="256" r:id="rId2"/>
    <p:sldId id="340" r:id="rId3"/>
    <p:sldId id="376" r:id="rId4"/>
    <p:sldId id="378" r:id="rId5"/>
    <p:sldId id="377" r:id="rId6"/>
    <p:sldId id="352" r:id="rId7"/>
    <p:sldId id="353" r:id="rId8"/>
    <p:sldId id="364" r:id="rId9"/>
    <p:sldId id="341" r:id="rId10"/>
    <p:sldId id="351" r:id="rId11"/>
    <p:sldId id="350" r:id="rId12"/>
    <p:sldId id="347" r:id="rId13"/>
    <p:sldId id="354" r:id="rId14"/>
    <p:sldId id="363" r:id="rId15"/>
    <p:sldId id="368" r:id="rId16"/>
    <p:sldId id="369" r:id="rId17"/>
    <p:sldId id="3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4" autoAdjust="0"/>
    <p:restoredTop sz="94660"/>
  </p:normalViewPr>
  <p:slideViewPr>
    <p:cSldViewPr>
      <p:cViewPr>
        <p:scale>
          <a:sx n="110" d="100"/>
          <a:sy n="110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FF63-5AE8-4FC8-8C99-DD494C14F244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82169-5F2B-470B-A90F-CC0AC5C848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8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2.docx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3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613" y="260350"/>
            <a:ext cx="7672387" cy="173989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Правильное питание дошкольников</a:t>
            </a:r>
            <a:br>
              <a:rPr lang="ru-RU" dirty="0" smtClean="0">
                <a:latin typeface="Garamond" pitchFamily="18" charset="0"/>
              </a:rPr>
            </a:br>
            <a:endParaRPr lang="ru-RU" dirty="0">
              <a:latin typeface="Garamond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373688"/>
            <a:ext cx="6172216" cy="719137"/>
          </a:xfrm>
        </p:spPr>
        <p:txBody>
          <a:bodyPr/>
          <a:lstStyle/>
          <a:p>
            <a:pPr eaLnBrk="1" hangingPunct="1"/>
            <a:endParaRPr lang="ru-RU" dirty="0" smtClean="0">
              <a:latin typeface="Garamond" pitchFamily="18" charset="0"/>
            </a:endParaRPr>
          </a:p>
          <a:p>
            <a:pPr eaLnBrk="1" hangingPunct="1"/>
            <a:r>
              <a:rPr lang="ru-RU" dirty="0" smtClean="0">
                <a:latin typeface="Garamond" pitchFamily="18" charset="0"/>
              </a:rPr>
              <a:t>                       МАДОУ д/с № 183 города Тюмени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556792"/>
            <a:ext cx="53456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966"/>
            <a:ext cx="8643997" cy="682003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7829576" cy="63690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питания в дошкольных образовательных организациях определяется</a:t>
            </a:r>
          </a:p>
          <a:p>
            <a:r>
              <a:rPr lang="ru-RU" sz="16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установленными санитарно-эпидемиологическими правилами и нормативами.</a:t>
            </a:r>
          </a:p>
          <a:p>
            <a:r>
              <a:rPr lang="ru-RU" sz="16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16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воспитанников осуществляется на основании примерного меню на</a:t>
            </a:r>
          </a:p>
          <a:p>
            <a:r>
              <a:rPr lang="ru-RU" sz="16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период не менее двух недель, которое утверждается руководителем </a:t>
            </a:r>
            <a:r>
              <a:rPr lang="ru-RU" sz="16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дошкольной образовательной организации и </a:t>
            </a:r>
            <a:r>
              <a:rPr lang="ru-RU" sz="1600" dirty="0" err="1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. Примерное меню составляется в соответствии с требованиями </a:t>
            </a:r>
            <a:r>
              <a:rPr lang="ru-RU" sz="16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и нормами </a:t>
            </a:r>
            <a:r>
              <a:rPr lang="ru-RU" sz="16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СанПиН 2.4.1.3049-13.</a:t>
            </a:r>
          </a:p>
          <a:p>
            <a:pPr indent="90170"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детей, нуждающихся в лечебном и диетическом питании, должно быть организовано лечебное и диетическое питание в соответствии с представленными родителями (законными представителями ребенка) </a:t>
            </a:r>
            <a:r>
              <a:rPr lang="ru-RU" u="sng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назначениями лечащего </a:t>
            </a:r>
            <a:r>
              <a:rPr lang="ru-RU" u="sng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врача.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Индивидуальное меню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должно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быть разработано специалистом-диетологом с учетом </a:t>
            </a:r>
            <a:r>
              <a:rPr lang="ru-RU" u="sng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заболевания </a:t>
            </a:r>
            <a:r>
              <a:rPr lang="ru-RU" u="sng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 (</a:t>
            </a:r>
            <a:r>
              <a:rPr lang="ru-RU" u="sng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назначениям лечащего врача). </a:t>
            </a:r>
          </a:p>
          <a:p>
            <a:pPr indent="90170" algn="just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постановки ребенка на индивидуальное питание в организованном детском коллективе родителю ребенка (законному представителю) рекомендуется обратиться к руководителю образовательной организации с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заявлением о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необходимости создания ребенку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специальных (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индивидуальных) условий организации питания по состоянию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здоровья, </a:t>
            </a:r>
            <a:r>
              <a:rPr lang="ru-RU" u="sng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представив </a:t>
            </a:r>
            <a:r>
              <a:rPr lang="ru-RU" u="sng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документы, подтверждающие у ребенка наличие </a:t>
            </a:r>
            <a:r>
              <a:rPr lang="ru-RU" u="sng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заболевания, требующего </a:t>
            </a:r>
            <a:r>
              <a:rPr lang="ru-RU" u="sng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индивидуального подхода в </a:t>
            </a:r>
            <a:r>
              <a:rPr lang="ru-RU" u="sng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организации питания. </a:t>
            </a:r>
            <a:r>
              <a:rPr kumimoji="0" lang="ru-RU" sz="160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-214338"/>
            <a:ext cx="8858312" cy="5605488"/>
          </a:xfrm>
        </p:spPr>
        <p:txBody>
          <a:bodyPr/>
          <a:lstStyle/>
          <a:p>
            <a:pPr lvl="2">
              <a:buNone/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lvl="2" algn="ctr"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Arial" charset="0"/>
              </a:rPr>
              <a:t>Структура контроля за организацией питания </a:t>
            </a:r>
          </a:p>
          <a:p>
            <a:pPr lvl="2">
              <a:buFontTx/>
              <a:buNone/>
            </a:pPr>
            <a:endParaRPr lang="ru-RU" altLang="ru-RU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14283" y="1571612"/>
            <a:ext cx="2571768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Экономический</a:t>
            </a:r>
          </a:p>
          <a:p>
            <a:pPr algn="ctr" eaLnBrk="1" hangingPunct="1"/>
            <a:r>
              <a:rPr lang="ru-RU" altLang="ru-RU" sz="1400" dirty="0" smtClean="0"/>
              <a:t> блок</a:t>
            </a:r>
            <a:endParaRPr lang="ru-RU" altLang="ru-RU" sz="1400" dirty="0"/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1928794" y="857232"/>
            <a:ext cx="5214974" cy="35719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Руководитель </a:t>
            </a:r>
            <a:endParaRPr lang="ru-RU" altLang="ru-RU" dirty="0"/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286512" y="1571612"/>
            <a:ext cx="2630890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Административно-</a:t>
            </a:r>
          </a:p>
          <a:p>
            <a:pPr algn="ctr" eaLnBrk="1" hangingPunct="1"/>
            <a:r>
              <a:rPr lang="ru-RU" altLang="ru-RU" sz="1400" dirty="0" smtClean="0"/>
              <a:t>методический блок</a:t>
            </a:r>
            <a:endParaRPr lang="ru-RU" altLang="ru-RU" sz="1400" dirty="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214283" y="2500306"/>
            <a:ext cx="2643206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Гл.бухгалтер</a:t>
            </a:r>
          </a:p>
          <a:p>
            <a:pPr algn="ctr" eaLnBrk="1" hangingPunct="1"/>
            <a:r>
              <a:rPr lang="ru-RU" altLang="ru-RU" sz="1400" dirty="0" smtClean="0"/>
              <a:t>Бухгалтер</a:t>
            </a:r>
          </a:p>
          <a:p>
            <a:pPr algn="ctr" eaLnBrk="1" hangingPunct="1"/>
            <a:r>
              <a:rPr lang="ru-RU" altLang="ru-RU" sz="1400" dirty="0" smtClean="0"/>
              <a:t>Комиссия  по закупкам </a:t>
            </a:r>
            <a:endParaRPr lang="ru-RU" altLang="ru-RU" sz="1400" dirty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500430" y="2500306"/>
            <a:ext cx="2439623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Медсестра </a:t>
            </a:r>
            <a:endParaRPr lang="ru-RU" altLang="ru-RU" sz="1400" dirty="0" smtClean="0"/>
          </a:p>
          <a:p>
            <a:pPr algn="ctr" eaLnBrk="1" hangingPunct="1"/>
            <a:r>
              <a:rPr lang="ru-RU" altLang="ru-RU" sz="1400" dirty="0" smtClean="0"/>
              <a:t>Диетсестра </a:t>
            </a:r>
          </a:p>
          <a:p>
            <a:pPr algn="ctr" eaLnBrk="1" hangingPunct="1"/>
            <a:r>
              <a:rPr lang="ru-RU" altLang="ru-RU" sz="1400" dirty="0" smtClean="0"/>
              <a:t>Завхоз (кладовщик)</a:t>
            </a:r>
            <a:endParaRPr lang="ru-RU" altLang="ru-RU" sz="1400" dirty="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6500826" y="2500306"/>
            <a:ext cx="2486428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Ст.воспитатель</a:t>
            </a:r>
            <a:endParaRPr lang="ru-RU" altLang="ru-RU" sz="1400" dirty="0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 flipH="1">
            <a:off x="2357422" y="1214422"/>
            <a:ext cx="45719" cy="360362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4643438" y="1214422"/>
            <a:ext cx="71438" cy="35719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643438" y="3143248"/>
            <a:ext cx="71438" cy="357190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500166" y="3143248"/>
            <a:ext cx="71438" cy="357190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286116" y="1571612"/>
            <a:ext cx="2804749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err="1" smtClean="0"/>
              <a:t>Медицинско</a:t>
            </a:r>
            <a:r>
              <a:rPr lang="ru-RU" altLang="ru-RU" sz="1400" dirty="0" smtClean="0"/>
              <a:t>-</a:t>
            </a:r>
          </a:p>
          <a:p>
            <a:pPr algn="ctr" eaLnBrk="1" hangingPunct="1"/>
            <a:r>
              <a:rPr lang="ru-RU" altLang="ru-RU" sz="1400" dirty="0" smtClean="0"/>
              <a:t>Хозяйственный блок</a:t>
            </a:r>
            <a:endParaRPr lang="ru-RU" altLang="ru-RU" sz="1400" dirty="0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flipH="1">
            <a:off x="7500958" y="2071678"/>
            <a:ext cx="71438" cy="428628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6858016" y="1214422"/>
            <a:ext cx="71438" cy="35719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flipH="1">
            <a:off x="4643438" y="2071678"/>
            <a:ext cx="71438" cy="428628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flipH="1">
            <a:off x="1428728" y="2071678"/>
            <a:ext cx="71438" cy="428628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14283" y="3500438"/>
            <a:ext cx="2643206" cy="31432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algn="just" eaLnBrk="1" hangingPunct="1">
              <a:buAutoNum type="arabicPeriod"/>
            </a:pPr>
            <a:r>
              <a:rPr lang="ru-RU" altLang="ru-RU" sz="1400" dirty="0" smtClean="0"/>
              <a:t>Организация работы </a:t>
            </a:r>
          </a:p>
          <a:p>
            <a:pPr marL="228600" indent="-228600" algn="just" eaLnBrk="1" hangingPunct="1"/>
            <a:r>
              <a:rPr lang="ru-RU" altLang="ru-RU" sz="1400" dirty="0" smtClean="0"/>
              <a:t>комиссии по закупкам</a:t>
            </a:r>
          </a:p>
          <a:p>
            <a:pPr marL="228600" indent="-228600" algn="just" eaLnBrk="1" hangingPunct="1"/>
            <a:r>
              <a:rPr lang="ru-RU" altLang="ru-RU" sz="1400" dirty="0" smtClean="0"/>
              <a:t>2. Заключение договоров на</a:t>
            </a:r>
          </a:p>
          <a:p>
            <a:pPr marL="228600" indent="-228600" algn="just" eaLnBrk="1" hangingPunct="1"/>
            <a:r>
              <a:rPr lang="ru-RU" altLang="ru-RU" sz="1400" dirty="0" smtClean="0"/>
              <a:t> питание и размещение их</a:t>
            </a:r>
          </a:p>
          <a:p>
            <a:pPr marL="228600" indent="-228600" algn="just" eaLnBrk="1" hangingPunct="1"/>
            <a:r>
              <a:rPr lang="ru-RU" altLang="ru-RU" sz="1400" dirty="0" smtClean="0"/>
              <a:t> на сайте</a:t>
            </a:r>
          </a:p>
          <a:p>
            <a:pPr marL="228600" indent="-228600" algn="just" eaLnBrk="1" hangingPunct="1"/>
            <a:r>
              <a:rPr lang="ru-RU" altLang="ru-RU" sz="1400" dirty="0" smtClean="0"/>
              <a:t>3. Контроль за поступлением</a:t>
            </a:r>
          </a:p>
          <a:p>
            <a:pPr marL="228600" indent="-228600" algn="just" eaLnBrk="1" hangingPunct="1"/>
            <a:r>
              <a:rPr lang="ru-RU" altLang="ru-RU" sz="1400" dirty="0" smtClean="0"/>
              <a:t> и расходованием денежных </a:t>
            </a:r>
          </a:p>
          <a:p>
            <a:pPr marL="228600" indent="-228600" algn="just" eaLnBrk="1" hangingPunct="1"/>
            <a:r>
              <a:rPr lang="ru-RU" altLang="ru-RU" sz="1400" dirty="0" smtClean="0"/>
              <a:t>средств</a:t>
            </a:r>
          </a:p>
          <a:p>
            <a:pPr marL="228600" indent="-228600" algn="just" eaLnBrk="1" hangingPunct="1"/>
            <a:r>
              <a:rPr lang="ru-RU" altLang="ru-RU" sz="1400" dirty="0" smtClean="0"/>
              <a:t>4. Контроль за выполнением</a:t>
            </a:r>
          </a:p>
          <a:p>
            <a:pPr marL="228600" indent="-228600" algn="just" eaLnBrk="1" hangingPunct="1"/>
            <a:r>
              <a:rPr lang="ru-RU" altLang="ru-RU" sz="1400" dirty="0" smtClean="0"/>
              <a:t> договоров</a:t>
            </a:r>
          </a:p>
          <a:p>
            <a:pPr marL="228600" indent="-228600" algn="just" eaLnBrk="1" hangingPunct="1"/>
            <a:r>
              <a:rPr lang="ru-RU" altLang="ru-RU" sz="1400" dirty="0" smtClean="0"/>
              <a:t>5. Начисление родительской </a:t>
            </a:r>
          </a:p>
          <a:p>
            <a:pPr marL="228600" indent="-228600" algn="just" eaLnBrk="1" hangingPunct="1"/>
            <a:r>
              <a:rPr lang="ru-RU" altLang="ru-RU" sz="1400" dirty="0" smtClean="0"/>
              <a:t>платы</a:t>
            </a:r>
          </a:p>
          <a:p>
            <a:pPr marL="228600" indent="-228600" algn="ctr" eaLnBrk="1" hangingPunct="1"/>
            <a:endParaRPr lang="ru-RU" altLang="ru-RU" sz="1200" dirty="0" smtClean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143240" y="3500438"/>
            <a:ext cx="2928958" cy="31432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buAutoNum type="arabicPeriod"/>
            </a:pPr>
            <a:endParaRPr lang="ru-RU" altLang="ru-RU" sz="1100" dirty="0" smtClean="0"/>
          </a:p>
          <a:p>
            <a:pPr marL="342900" indent="-342900" algn="ctr" eaLnBrk="1" hangingPunct="1">
              <a:buAutoNum type="arabicPeriod"/>
            </a:pPr>
            <a:endParaRPr lang="ru-RU" altLang="ru-RU" sz="1100" dirty="0" smtClean="0"/>
          </a:p>
          <a:p>
            <a:pPr marL="342900" indent="-342900" algn="ctr" eaLnBrk="1" hangingPunct="1">
              <a:buAutoNum type="arabicPeriod"/>
            </a:pPr>
            <a:endParaRPr lang="ru-RU" altLang="ru-RU" sz="1100" dirty="0" smtClean="0"/>
          </a:p>
          <a:p>
            <a:pPr marL="342900" indent="-342900" algn="ctr" eaLnBrk="1" hangingPunct="1">
              <a:buAutoNum type="arabicPeriod"/>
            </a:pPr>
            <a:endParaRPr lang="ru-RU" altLang="ru-RU" sz="1200" dirty="0" smtClean="0"/>
          </a:p>
          <a:p>
            <a:pPr marL="342900" indent="-342900" algn="just" eaLnBrk="1" hangingPunct="1"/>
            <a:r>
              <a:rPr lang="ru-RU" altLang="ru-RU" sz="1200" dirty="0" smtClean="0"/>
              <a:t>1.Составление потребности </a:t>
            </a:r>
          </a:p>
          <a:p>
            <a:pPr marL="342900" indent="-342900" algn="just" eaLnBrk="1" hangingPunct="1"/>
            <a:r>
              <a:rPr lang="ru-RU" altLang="ru-RU" sz="1200" dirty="0" smtClean="0"/>
              <a:t>по продуктам </a:t>
            </a:r>
          </a:p>
          <a:p>
            <a:pPr marL="342900" indent="-342900" algn="just" eaLnBrk="1" hangingPunct="1"/>
            <a:r>
              <a:rPr lang="ru-RU" altLang="ru-RU" sz="1200" dirty="0" smtClean="0"/>
              <a:t>2. Составление меню</a:t>
            </a:r>
          </a:p>
          <a:p>
            <a:pPr marL="342900" indent="-342900" algn="just" eaLnBrk="1" hangingPunct="1"/>
            <a:r>
              <a:rPr lang="ru-RU" altLang="ru-RU" sz="1200" dirty="0" smtClean="0"/>
              <a:t>3. Контроль  за:</a:t>
            </a:r>
          </a:p>
          <a:p>
            <a:pPr marL="342900" indent="-342900" algn="just" eaLnBrk="1" hangingPunct="1"/>
            <a:r>
              <a:rPr lang="ru-RU" altLang="ru-RU" sz="1200" dirty="0" smtClean="0"/>
              <a:t>- качеством поступающих</a:t>
            </a:r>
          </a:p>
          <a:p>
            <a:pPr marL="342900" indent="-342900" algn="just" eaLnBrk="1" hangingPunct="1"/>
            <a:r>
              <a:rPr lang="ru-RU" altLang="ru-RU" sz="1200" dirty="0" smtClean="0"/>
              <a:t>продуктов</a:t>
            </a:r>
          </a:p>
          <a:p>
            <a:pPr marL="342900" indent="-342900" algn="just" eaLnBrk="1" hangingPunct="1"/>
            <a:r>
              <a:rPr lang="ru-RU" altLang="ru-RU" sz="1200" dirty="0" smtClean="0"/>
              <a:t>-условиями хранения</a:t>
            </a:r>
          </a:p>
          <a:p>
            <a:pPr marL="342900" indent="-342900" algn="just" eaLnBrk="1" hangingPunct="1"/>
            <a:r>
              <a:rPr lang="ru-RU" altLang="ru-RU" sz="1200" dirty="0" smtClean="0"/>
              <a:t>-сроками реализации </a:t>
            </a:r>
          </a:p>
          <a:p>
            <a:pPr marL="342900" indent="-342900" algn="just" eaLnBrk="1" hangingPunct="1"/>
            <a:r>
              <a:rPr lang="ru-RU" altLang="ru-RU" sz="1200" dirty="0" smtClean="0"/>
              <a:t>-технологией приготовления пищи, </a:t>
            </a:r>
          </a:p>
          <a:p>
            <a:pPr marL="342900" indent="-342900" algn="just" eaLnBrk="1" hangingPunct="1"/>
            <a:r>
              <a:rPr lang="ru-RU" altLang="ru-RU" sz="1200" dirty="0" smtClean="0"/>
              <a:t>качеством готовых блюд, выходом и </a:t>
            </a:r>
          </a:p>
          <a:p>
            <a:pPr marL="342900" indent="-342900" algn="just" eaLnBrk="1" hangingPunct="1"/>
            <a:r>
              <a:rPr lang="ru-RU" altLang="ru-RU" sz="1200" dirty="0" smtClean="0"/>
              <a:t>нормами порций</a:t>
            </a:r>
          </a:p>
          <a:p>
            <a:pPr marL="342900" indent="-342900" algn="just" eaLnBrk="1" hangingPunct="1"/>
            <a:r>
              <a:rPr lang="ru-RU" altLang="ru-RU" sz="1200" dirty="0" smtClean="0"/>
              <a:t>-</a:t>
            </a:r>
            <a:r>
              <a:rPr lang="ru-RU" altLang="ru-RU" sz="1200" dirty="0" err="1" smtClean="0"/>
              <a:t>санитарно-эпидеомилогический</a:t>
            </a:r>
            <a:endParaRPr lang="ru-RU" altLang="ru-RU" sz="1200" dirty="0" smtClean="0"/>
          </a:p>
          <a:p>
            <a:pPr marL="342900" indent="-342900" algn="just" eaLnBrk="1" hangingPunct="1"/>
            <a:r>
              <a:rPr lang="ru-RU" altLang="ru-RU" sz="1200" dirty="0" smtClean="0"/>
              <a:t>контроль за работой</a:t>
            </a:r>
          </a:p>
          <a:p>
            <a:pPr marL="342900" indent="-342900" algn="just" eaLnBrk="1" hangingPunct="1"/>
            <a:r>
              <a:rPr lang="ru-RU" altLang="ru-RU" sz="1200" dirty="0" smtClean="0"/>
              <a:t>пищеблока</a:t>
            </a:r>
          </a:p>
          <a:p>
            <a:pPr marL="342900" indent="-342900" algn="just" eaLnBrk="1" hangingPunct="1"/>
            <a:r>
              <a:rPr lang="ru-RU" altLang="ru-RU" sz="1200" dirty="0" smtClean="0"/>
              <a:t>-контроль за здоровьем сотрудников </a:t>
            </a:r>
          </a:p>
          <a:p>
            <a:pPr marL="342900" indent="-342900" algn="just" eaLnBrk="1" hangingPunct="1"/>
            <a:r>
              <a:rPr lang="ru-RU" altLang="ru-RU" sz="1200" dirty="0" smtClean="0"/>
              <a:t>пищеблока и соблюдением ими </a:t>
            </a:r>
          </a:p>
          <a:p>
            <a:pPr marL="342900" indent="-342900" algn="just" eaLnBrk="1" hangingPunct="1"/>
            <a:r>
              <a:rPr lang="ru-RU" altLang="ru-RU" sz="1200" dirty="0" smtClean="0"/>
              <a:t>правил личной гигиены  </a:t>
            </a:r>
          </a:p>
          <a:p>
            <a:pPr marL="342900" indent="-342900" algn="ctr" eaLnBrk="1" hangingPunct="1"/>
            <a:endParaRPr lang="ru-RU" altLang="ru-RU" sz="1400" dirty="0" smtClean="0"/>
          </a:p>
          <a:p>
            <a:pPr marL="342900" indent="-342900" algn="ctr" eaLnBrk="1" hangingPunct="1">
              <a:buFontTx/>
              <a:buChar char="-"/>
            </a:pPr>
            <a:endParaRPr lang="ru-RU" altLang="ru-RU" sz="1400" dirty="0" smtClean="0"/>
          </a:p>
          <a:p>
            <a:pPr marL="342900" indent="-342900" algn="ctr" eaLnBrk="1" hangingPunct="1"/>
            <a:endParaRPr lang="ru-RU" altLang="ru-RU" sz="1400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57950" y="3500438"/>
            <a:ext cx="2643206" cy="31432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/>
              <a:t>Организация питания детей</a:t>
            </a:r>
          </a:p>
          <a:p>
            <a:pPr algn="just" eaLnBrk="1" hangingPunct="1"/>
            <a:r>
              <a:rPr lang="ru-RU" altLang="ru-RU" sz="1400" dirty="0" smtClean="0"/>
              <a:t> в группах:</a:t>
            </a:r>
          </a:p>
          <a:p>
            <a:pPr algn="just" eaLnBrk="1" hangingPunct="1"/>
            <a:r>
              <a:rPr lang="ru-RU" altLang="ru-RU" sz="1400" dirty="0" smtClean="0"/>
              <a:t>-соблюдение графика выдачи </a:t>
            </a:r>
          </a:p>
          <a:p>
            <a:pPr algn="just" eaLnBrk="1" hangingPunct="1"/>
            <a:r>
              <a:rPr lang="ru-RU" altLang="ru-RU" sz="1400" dirty="0" smtClean="0"/>
              <a:t>пищи с пищеблока</a:t>
            </a:r>
          </a:p>
          <a:p>
            <a:pPr algn="just" eaLnBrk="1" hangingPunct="1"/>
            <a:r>
              <a:rPr lang="ru-RU" altLang="ru-RU" sz="1400" dirty="0" smtClean="0"/>
              <a:t>-соблюдение безопасных</a:t>
            </a:r>
          </a:p>
          <a:p>
            <a:pPr algn="just" eaLnBrk="1" hangingPunct="1"/>
            <a:r>
              <a:rPr lang="ru-RU" altLang="ru-RU" sz="1400" dirty="0" smtClean="0"/>
              <a:t>условий при подготовке</a:t>
            </a:r>
          </a:p>
          <a:p>
            <a:pPr algn="just" eaLnBrk="1" hangingPunct="1"/>
            <a:r>
              <a:rPr lang="ru-RU" altLang="ru-RU" sz="1400" dirty="0" smtClean="0"/>
              <a:t>и во время приема пищи</a:t>
            </a:r>
          </a:p>
          <a:p>
            <a:pPr algn="just" eaLnBrk="1" hangingPunct="1"/>
            <a:r>
              <a:rPr lang="ru-RU" altLang="ru-RU" sz="1400" dirty="0" smtClean="0"/>
              <a:t>-соблюдение норм порций</a:t>
            </a:r>
          </a:p>
          <a:p>
            <a:pPr algn="just" eaLnBrk="1" hangingPunct="1"/>
            <a:r>
              <a:rPr lang="ru-RU" altLang="ru-RU" sz="1400" dirty="0" smtClean="0"/>
              <a:t>-правильная сервировка стола</a:t>
            </a:r>
          </a:p>
          <a:p>
            <a:pPr algn="just" eaLnBrk="1" hangingPunct="1"/>
            <a:r>
              <a:rPr lang="ru-RU" altLang="ru-RU" sz="1400" dirty="0" smtClean="0"/>
              <a:t>-формирование культурно-</a:t>
            </a:r>
          </a:p>
          <a:p>
            <a:pPr algn="just" eaLnBrk="1" hangingPunct="1"/>
            <a:r>
              <a:rPr lang="ru-RU" altLang="ru-RU" sz="1400" dirty="0" smtClean="0"/>
              <a:t>гигиенических навыков</a:t>
            </a:r>
            <a:endParaRPr lang="ru-RU" altLang="ru-RU" sz="1400" dirty="0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7500958" y="3143248"/>
            <a:ext cx="71438" cy="357190"/>
          </a:xfrm>
          <a:prstGeom prst="downArrow">
            <a:avLst>
              <a:gd name="adj1" fmla="val 50000"/>
              <a:gd name="adj2" fmla="val 1761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47462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42923"/>
            <a:ext cx="8572560" cy="7000923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ru-RU" sz="3000" b="1" i="0" u="sng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Контроль руководителя</a:t>
            </a:r>
            <a:r>
              <a:rPr kumimoji="0" lang="ru-RU" sz="3000" b="1" i="0" u="sng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sng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sng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000108"/>
            <a:ext cx="822960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Объекты контроля: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выполнение договоров на поставку продуктов питания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соответствие меню требованиям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СанПин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качество продуктов, контроль сопроводительной документации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приготовление пищи, её объем и соблюдение порций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санитарное состояние пищеблока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соблюдение режима питания, графика выдачи пищи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контроль за ведением журналов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питания детей в группах, создание условий для приема пищи в соответствии с возрастом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учет питания, ведение учетно-отчетной документации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расходование денежных средств на продукты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3998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42852"/>
            <a:ext cx="8472518" cy="6072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Ступени контроля организации питания</a:t>
            </a:r>
            <a:b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в детском саду           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контроль за качеством  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поступающих продуктов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условиями их хранения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(завхоз, кладовщик, 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ст.медсестра)                                 контроль за закладкой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продуктов 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</a:t>
            </a:r>
            <a:r>
              <a:rPr kumimoji="0" lang="ru-RU" sz="13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бракеражная</a:t>
            </a: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комиссия           контроль за технологией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приготовления пищи  и 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выдачей готовых блюд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на группы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медсестра                              контроль </a:t>
            </a: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kumimoji="0" lang="ru-RU" sz="13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</a:t>
            </a: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</a:t>
            </a:r>
            <a:r>
              <a:rPr kumimoji="0" lang="ru-RU" sz="13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цией</a:t>
            </a: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питания детей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в группе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ст.воспитатель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воспитатель</a:t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kumimoji="0" lang="ru-RU" sz="13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мл.воспитатель</a:t>
            </a: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500034" y="1785926"/>
            <a:ext cx="214314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43174" y="2571744"/>
            <a:ext cx="2214578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857752" y="3571876"/>
            <a:ext cx="2214578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72330" y="4357694"/>
            <a:ext cx="178595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251059" y="2178041"/>
            <a:ext cx="785818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358480" y="3071810"/>
            <a:ext cx="999338" cy="7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680215" y="3963991"/>
            <a:ext cx="785818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8359008" y="4856966"/>
            <a:ext cx="1000132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8596" y="1071546"/>
            <a:ext cx="2286016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2714612" y="2000240"/>
            <a:ext cx="207170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929190" y="2643182"/>
            <a:ext cx="207170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7072330" y="3571876"/>
            <a:ext cx="178595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-1285122" y="3642520"/>
            <a:ext cx="35719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34" y="5357826"/>
            <a:ext cx="8358246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81439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Документы, подтверждающие качество и безопасность продуктов: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Накладная, сертификат соответствия и маркировочный ярлык, которые содержат следующую информацию: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продукта,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наименование, адрес изготовителя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 нетто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продукта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пищевая и энергетическая ценность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изготовления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хранения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годности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о сертификации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регистрации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обозначение стандарта (технических условий) в соответствии с которым изготовлен продукт.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 животного происхождения сопровождаются ветеринарной справкой с синей печатью.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Документы по организации медицинского контроля за питанием</a:t>
            </a: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Суточный набор продуктов питания для ДОО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Перспективное  меню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Накопительная ведомость расхода продуктов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Бракеражный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журнал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Тетрадь бракеража сырой продукции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Картотеки блюд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Нормы отходов продуктов при холодной кулинарной обработке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Нормы выхода мясных, рыбных, овощных блюд при тепловой обработке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Таблицы замены продуктов по основным пищевым веществам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Контроль за организацией питания на группах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культурно-гигиенических навыков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Соблюдение режима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Доведение пищи до детей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процесса кормления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Аппетит детей, отношение к новым блюдам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Слаженность работы персонала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остатков пищи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819677"/>
            <a:ext cx="7168946" cy="132343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43116"/>
            <a:ext cx="49091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3998" cy="678658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857232"/>
            <a:ext cx="746760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3657"/>
            <a:ext cx="7467600" cy="4259271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  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Здоровье детей в руках взрослых: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…Ценить прекрасное, отдавать всего себя чему-то,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оставить мир после себя чуть-чуть лучше,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хотя бы на одного здорового ребенка,  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знать, что хотя бы одному человеку на Земле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стало легче дышать от того, что ты жил…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(Р. </a:t>
            </a:r>
            <a:r>
              <a:rPr lang="ru-RU" sz="2400" dirty="0" err="1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Эмесрсон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3"/>
            <a:ext cx="8643998" cy="678658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2030" y="17988"/>
            <a:ext cx="746760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Правильное  питание дошкольников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980729"/>
            <a:ext cx="8329642" cy="4752528"/>
          </a:xfrm>
          <a:prstGeom prst="rect">
            <a:avLst/>
          </a:prstGeom>
        </p:spPr>
        <p:txBody>
          <a:bodyPr/>
          <a:lstStyle/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детского организма влияет совокупность факторов, но важнейшая роль принадлежит еде. Именно от правильно составленного в раннем детстве рациона зависит развитие ребенка, формирование основных навыков не только в детском возрасте, но и во взрослой жизни.</a:t>
            </a:r>
          </a:p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питание улучшает остроту ума, память, настроение, способствует правильному росту и развитию организма, помогает поддерживать вес и обмен веществ. При помощи сбалансированного здорового рациона можно предотвратить развитие таких хронических заболеваний, как ожирение, сахарный диабет, артериальная гипертензия и ряд других.</a:t>
            </a:r>
          </a:p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питание — это один из основных способов надолго сохранить здоровье и высокое качество жизни. Большинство пищевых привычек человека формируются в детстве и остаются с ним на всю жизнь. Поэтому очень важно, чтобы малыш питался правильно с первых дней жизни.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67726"/>
            <a:ext cx="2176497" cy="16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156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6513"/>
            <a:ext cx="8645525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18394" r="62868" b="40655"/>
          <a:stretch/>
        </p:blipFill>
        <p:spPr bwMode="auto">
          <a:xfrm>
            <a:off x="3995936" y="3294351"/>
            <a:ext cx="5007879" cy="350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9095" b="4859"/>
          <a:stretch/>
        </p:blipFill>
        <p:spPr bwMode="auto">
          <a:xfrm>
            <a:off x="249238" y="154812"/>
            <a:ext cx="4901677" cy="325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849800"/>
      </p:ext>
    </p:extLst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6513"/>
            <a:ext cx="8645525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344816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Понятийный аппарат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MS Mincho"/>
                <a:ea typeface="Calibri"/>
                <a:cs typeface="MS Mincho"/>
              </a:rPr>
              <a:t>➢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Здоровое питание – питание, ежедневный рацион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которого основывается на принципах, установленных настоящим Федеральным законом, отвечает требованиям безопасности и создает условия для физического интеллектуального развития , жизнедеятельности человека и будущих поколений.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MS Mincho"/>
                <a:ea typeface="Calibri"/>
                <a:cs typeface="MS Mincho"/>
              </a:rPr>
              <a:t>➢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Горячее питание-здоровое питание , которым предусматривается наличие горячих первого и второго блюд или второго блюда в зависимости от приема пищи, в соответствии с санитарно-эпидемиологическими требованиями.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«Питание – это необходимость, разумное питание – это искусство»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Франсуа де Ларошфуко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4426572"/>
      </p:ext>
    </p:extLst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2851"/>
            <a:ext cx="8572560" cy="67151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37811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Положение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 организации питания воспитанников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МАДОУ д/с № 183 города Тюмени 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 Общие положения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1.1. Настоящее Положение разработано в соответствии с Федеральным законом от 29.12.2012 № 273-ФЗ «Об образовании в Российской Федерации», Санитарно-эпидемиологическими требованиями к организациям воспитания и обучения, отдыха и оздоровления детей и молодежи (СП 2.4.3648-20), утвержденными Постановлением Главного государственного санитарного врача Российской </a:t>
            </a:r>
            <a:r>
              <a:rPr lang="ru-RU" sz="1400" dirty="0" smtClean="0">
                <a:latin typeface="Times New Roman"/>
                <a:ea typeface="Times New Roman"/>
              </a:rPr>
              <a:t>Федерации от 28.09.2020 № 28, Санитарно-эпидемиологическими </a:t>
            </a:r>
            <a:r>
              <a:rPr lang="ru-RU" sz="1400" dirty="0">
                <a:latin typeface="Times New Roman"/>
                <a:ea typeface="Times New Roman"/>
              </a:rPr>
              <a:t>требованиями к организации общественного питания населения (</a:t>
            </a:r>
            <a:r>
              <a:rPr lang="ru-RU" sz="1400" dirty="0" smtClean="0">
                <a:latin typeface="Times New Roman"/>
                <a:ea typeface="Times New Roman"/>
              </a:rPr>
              <a:t>СанПиН 2.3/2.4.3590-20</a:t>
            </a:r>
            <a:r>
              <a:rPr lang="ru-RU" sz="1400" dirty="0">
                <a:latin typeface="Times New Roman"/>
                <a:ea typeface="Times New Roman"/>
              </a:rPr>
              <a:t>), утвержденными Постановлением Главного государственного </a:t>
            </a:r>
            <a:r>
              <a:rPr lang="ru-RU" sz="1400" dirty="0" smtClean="0">
                <a:latin typeface="Times New Roman"/>
                <a:ea typeface="Times New Roman"/>
              </a:rPr>
              <a:t>санитарного врача Российской </a:t>
            </a:r>
            <a:r>
              <a:rPr lang="ru-RU" sz="1400" dirty="0" err="1" smtClean="0">
                <a:latin typeface="Times New Roman"/>
                <a:ea typeface="Times New Roman"/>
              </a:rPr>
              <a:t>Федерацииот</a:t>
            </a:r>
            <a:r>
              <a:rPr lang="ru-RU" sz="1400" dirty="0" smtClean="0">
                <a:latin typeface="Times New Roman"/>
                <a:ea typeface="Times New Roman"/>
              </a:rPr>
              <a:t> 27.10.2020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№ </a:t>
            </a:r>
            <a:r>
              <a:rPr lang="ru-RU" sz="1400" dirty="0" smtClean="0">
                <a:latin typeface="Times New Roman"/>
                <a:ea typeface="Times New Roman"/>
              </a:rPr>
              <a:t>32,уставом </a:t>
            </a:r>
            <a:r>
              <a:rPr lang="ru-RU" sz="1400" dirty="0">
                <a:latin typeface="Times New Roman"/>
                <a:ea typeface="Times New Roman"/>
              </a:rPr>
              <a:t>МАДОУ д/с № 183 города Тюмени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(далее – Учреждение</a:t>
            </a:r>
            <a:r>
              <a:rPr lang="ru-RU" sz="1400" dirty="0" smtClean="0">
                <a:latin typeface="Times New Roman"/>
                <a:ea typeface="Times New Roman"/>
              </a:rPr>
              <a:t>).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1.2</a:t>
            </a:r>
            <a:r>
              <a:rPr lang="ru-RU" sz="1400" dirty="0">
                <a:latin typeface="Times New Roman"/>
                <a:ea typeface="Times New Roman"/>
              </a:rPr>
              <a:t>. Настоящее Положение регулирует порядок организации питания воспитанников в Учреждении.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1.3. Основными задачами организации питания воспитанников в Учреждении являются: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1) создание условий, направленных на обеспечение воспитанников рациональным и сбалансированным питанием;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2) гарантирование качества и безопасности питания, пищевых продуктов, используемых в приготовлении блюд;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3) формирование у воспитанников представлений о правильном и сбалансированном питании как одной из основ здорового образа жизни, а также навыков правильного приема пищи, в том числе в культурно-эстетическом аспекте.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1.4. Настоящее Положение подлежит размещению на официальном сайте Учреждения в сети «Интернет».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6520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643998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390306"/>
              </p:ext>
            </p:extLst>
          </p:nvPr>
        </p:nvGraphicFramePr>
        <p:xfrm>
          <a:off x="178165" y="764704"/>
          <a:ext cx="4465843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9410265" imgH="6868903" progId="Word.Document.12">
                  <p:embed/>
                </p:oleObj>
              </mc:Choice>
              <mc:Fallback>
                <p:oleObj name="Документ" r:id="rId4" imgW="9410265" imgH="6868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165" y="764704"/>
                        <a:ext cx="4465843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3326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Примерное 20-ти дневное меню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80618"/>
              </p:ext>
            </p:extLst>
          </p:nvPr>
        </p:nvGraphicFramePr>
        <p:xfrm>
          <a:off x="4716016" y="764704"/>
          <a:ext cx="4186535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6" imgW="9410265" imgH="6962275" progId="Word.Document.12">
                  <p:embed/>
                </p:oleObj>
              </mc:Choice>
              <mc:Fallback>
                <p:oleObj name="Документ" r:id="rId6" imgW="9410265" imgH="69622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6016" y="764704"/>
                        <a:ext cx="4186535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6520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715436" cy="6858000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71328"/>
              </p:ext>
            </p:extLst>
          </p:nvPr>
        </p:nvGraphicFramePr>
        <p:xfrm>
          <a:off x="756146" y="1046057"/>
          <a:ext cx="7488832" cy="476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4" imgW="9410625" imgH="6868903" progId="Word.Document.12">
                  <p:embed/>
                </p:oleObj>
              </mc:Choice>
              <mc:Fallback>
                <p:oleObj name="Документ" r:id="rId4" imgW="9410625" imgH="6868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146" y="1046057"/>
                        <a:ext cx="7488832" cy="476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006520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3998" cy="678658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57166"/>
            <a:ext cx="746760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питания осуществляется в соответствии с нормативными 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документами: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4348" y="1214422"/>
            <a:ext cx="7715304" cy="56435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 Российской Федерации от 7 февраля 1992 № 2300-I «О защите прав потребителей»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Федеральный закон от 30 марта 1999 г. № 52-ФЗ «О санитарно-эпидемиологическом благополучии населения»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Федеральный закон от 2 января 2000 г. № 29-ФЗ «О качестве и безопасности пищевых продуктов»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Федеральный закон от 5 апреля 2013 года №44-ФЗ «О контрактной системе в сфере закупок товаров, работ, услуг для обеспечения государственных и муниципальных нужд»</a:t>
            </a:r>
          </a:p>
          <a:p>
            <a:pPr marL="273050" indent="-273050" eaLnBrk="0" hangingPunct="0">
              <a:spcBef>
                <a:spcPts val="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Постановление Главного государственного санитарного врача России от 27.10.2020 № СанПиН 2.3/2.4.3590-20, 32, 2.3/2.4.3590-20, Санитарно-эпидемиологические правила и нормативы Главного государственного санитарного врача России от 27.10.2020 № СанПиН 2.3/2.4.3590-20, 32, 2.3/2.4.3590-20</a:t>
            </a:r>
            <a:b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утверждении санитарно-эпидемиологических правил и норм СанПиН 2.3/2.4.3590-20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«Санитарно-эпидемиологические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требования к организации общественного питания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населения»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+mn-lt"/>
                <a:ea typeface="Tahoma" pitchFamily="34" charset="0"/>
                <a:cs typeface="Tahoma" pitchFamily="34" charset="0"/>
              </a:rPr>
              <a:t> 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3336</TotalTime>
  <Words>935</Words>
  <Application>Microsoft Office PowerPoint</Application>
  <PresentationFormat>Экран (4:3)</PresentationFormat>
  <Paragraphs>159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Эркер</vt:lpstr>
      <vt:lpstr>Документ Microsoft Word</vt:lpstr>
      <vt:lpstr>Правильное питание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ДС_185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User</cp:lastModifiedBy>
  <cp:revision>242</cp:revision>
  <dcterms:created xsi:type="dcterms:W3CDTF">2010-02-07T12:11:39Z</dcterms:created>
  <dcterms:modified xsi:type="dcterms:W3CDTF">2022-12-13T08:19:00Z</dcterms:modified>
</cp:coreProperties>
</file>